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F382E6-F841-4C47-BF65-5ED43F0AC1D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4548B73-A23B-4D51-A33D-6A6204A1B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8315AC1-5455-4958-A552-132F0F726A91}"/>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5" name="Alt Bilgi Yer Tutucusu 4">
            <a:extLst>
              <a:ext uri="{FF2B5EF4-FFF2-40B4-BE49-F238E27FC236}">
                <a16:creationId xmlns:a16="http://schemas.microsoft.com/office/drawing/2014/main" id="{EF130A48-6B74-4E67-8BD0-7F406F947F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6B62187-8F8E-4EAE-986E-E641B5FC2B73}"/>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6670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0A6E28-0156-42A9-8202-29E2BCAA075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8AFC5A-C5DD-4536-A926-0FC2581DB61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B55083-EEED-4BA9-A875-EF645E5A327B}"/>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5" name="Alt Bilgi Yer Tutucusu 4">
            <a:extLst>
              <a:ext uri="{FF2B5EF4-FFF2-40B4-BE49-F238E27FC236}">
                <a16:creationId xmlns:a16="http://schemas.microsoft.com/office/drawing/2014/main" id="{7324B043-80BF-489C-8E68-A5281E17913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607D7BD-3E08-4F8F-ACD4-9A6F19AEC2E2}"/>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422515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BA98118-CA73-45CE-BE00-93B3E692D44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152E70B-28D6-41BB-84CA-A17AA95C9C2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8E10E7F-BFDE-4FDB-B503-F2F0EED86957}"/>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5" name="Alt Bilgi Yer Tutucusu 4">
            <a:extLst>
              <a:ext uri="{FF2B5EF4-FFF2-40B4-BE49-F238E27FC236}">
                <a16:creationId xmlns:a16="http://schemas.microsoft.com/office/drawing/2014/main" id="{62B83CBC-2E2E-41E6-BAEB-448E7A4729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EDC414-CC2F-4C68-AB06-C6361ADA5585}"/>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403891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25AA26-F30B-46E4-8D9D-F3EF1212D1D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EDDAE37-BF3C-4F00-AA6B-C8E7037693E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CE25C4-C6BD-46D5-BC66-96603D0F5B61}"/>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5" name="Alt Bilgi Yer Tutucusu 4">
            <a:extLst>
              <a:ext uri="{FF2B5EF4-FFF2-40B4-BE49-F238E27FC236}">
                <a16:creationId xmlns:a16="http://schemas.microsoft.com/office/drawing/2014/main" id="{03A77DFC-C9D3-4D04-97B5-7755AD678B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10DE64-3BDE-4A1B-AB7B-B9B49C38C6C4}"/>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164397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85827A-A9A5-4096-87F6-6AFFB2ACF99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0856D37-5E72-46F1-9DB7-FE601EBE2E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E53D255-5175-49EB-94F2-61253830D2E1}"/>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5" name="Alt Bilgi Yer Tutucusu 4">
            <a:extLst>
              <a:ext uri="{FF2B5EF4-FFF2-40B4-BE49-F238E27FC236}">
                <a16:creationId xmlns:a16="http://schemas.microsoft.com/office/drawing/2014/main" id="{235A7D32-F994-4680-BD2C-60FCAD1FE4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D3DFEE8-8220-4014-8D3D-3E5FFA8B1B4B}"/>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147240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0B5395-9E12-4807-A717-84805CD9AC9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348EAD4-B00C-4F59-95A6-65808E83D69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146D48A-E6B8-4EB1-B0F9-1C8E9252013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C933ABB-C394-4BCB-BD9D-4502B3EB9805}"/>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6" name="Alt Bilgi Yer Tutucusu 5">
            <a:extLst>
              <a:ext uri="{FF2B5EF4-FFF2-40B4-BE49-F238E27FC236}">
                <a16:creationId xmlns:a16="http://schemas.microsoft.com/office/drawing/2014/main" id="{55FF1E27-DB1D-4CC1-8C7A-51901B354FF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661FC31-1B52-48C3-9EB6-71B0F4DDE20E}"/>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90101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1D03F6-E28A-49E9-ACB2-4B129CEE9FD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2273835-3B31-40F6-B56D-4224CD3348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0F434EC-CBFA-4F27-92F7-586C6B01512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E6BD2E8-B3A8-45A1-A720-4E648FBEF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D9331C9-B5A3-41C9-85AB-BD48C33FD0D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44C19DA-AB47-4471-8AD1-BDDB011F9453}"/>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8" name="Alt Bilgi Yer Tutucusu 7">
            <a:extLst>
              <a:ext uri="{FF2B5EF4-FFF2-40B4-BE49-F238E27FC236}">
                <a16:creationId xmlns:a16="http://schemas.microsoft.com/office/drawing/2014/main" id="{068A0235-217D-47AC-9FF6-C7A57C05C9D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6EE3AA4-34F0-4729-9717-63ACF9437DE2}"/>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66384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5DC1F0-1A3C-429B-8963-080BFA1ADE1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82B11CD-1367-4158-B089-D8FA4A2BF9C8}"/>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4" name="Alt Bilgi Yer Tutucusu 3">
            <a:extLst>
              <a:ext uri="{FF2B5EF4-FFF2-40B4-BE49-F238E27FC236}">
                <a16:creationId xmlns:a16="http://schemas.microsoft.com/office/drawing/2014/main" id="{481EB6F9-7801-437D-BE25-1C8BC65408C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00F0B51-B659-4DC4-B61C-31CAF377F794}"/>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345797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0F297F6-3704-4F38-9B05-FCFBA7D0075E}"/>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3" name="Alt Bilgi Yer Tutucusu 2">
            <a:extLst>
              <a:ext uri="{FF2B5EF4-FFF2-40B4-BE49-F238E27FC236}">
                <a16:creationId xmlns:a16="http://schemas.microsoft.com/office/drawing/2014/main" id="{D3EBA435-327F-4147-A32A-CD8040B7370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670BBA3-1050-4DBB-A7EE-37B96AC20569}"/>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180854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2CD3E9-BE80-4208-8DF6-3815AE694C3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482D947-3C0D-4F0F-A4D7-F903A3B0FE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CA910FF-7F40-4E5A-ACF4-5C33F5FBE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A490AA8-8ACD-4787-AE71-D6EABB619F39}"/>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6" name="Alt Bilgi Yer Tutucusu 5">
            <a:extLst>
              <a:ext uri="{FF2B5EF4-FFF2-40B4-BE49-F238E27FC236}">
                <a16:creationId xmlns:a16="http://schemas.microsoft.com/office/drawing/2014/main" id="{D202C752-C1D4-41CC-A37D-5060575AFF9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1B61F49-105F-4241-A96C-7CD7B376169A}"/>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252872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9599D8-6AD8-4B8C-8338-429376C1BD8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563C03E-E50A-4F9E-9C1A-76F21ABF7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D0354F9-133A-4D64-A9E3-CD5FB4728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92EDC7-83B6-4297-9C4E-4BE984B68827}"/>
              </a:ext>
            </a:extLst>
          </p:cNvPr>
          <p:cNvSpPr>
            <a:spLocks noGrp="1"/>
          </p:cNvSpPr>
          <p:nvPr>
            <p:ph type="dt" sz="half" idx="10"/>
          </p:nvPr>
        </p:nvSpPr>
        <p:spPr/>
        <p:txBody>
          <a:bodyPr/>
          <a:lstStyle/>
          <a:p>
            <a:fld id="{B199C7B1-1254-43A6-959A-CC78BEBAA878}" type="datetimeFigureOut">
              <a:rPr lang="tr-TR" smtClean="0"/>
              <a:t>3.12.2023</a:t>
            </a:fld>
            <a:endParaRPr lang="tr-TR"/>
          </a:p>
        </p:txBody>
      </p:sp>
      <p:sp>
        <p:nvSpPr>
          <p:cNvPr id="6" name="Alt Bilgi Yer Tutucusu 5">
            <a:extLst>
              <a:ext uri="{FF2B5EF4-FFF2-40B4-BE49-F238E27FC236}">
                <a16:creationId xmlns:a16="http://schemas.microsoft.com/office/drawing/2014/main" id="{E33E7FE9-5EB0-451D-BF1D-4E479D58F23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B96FF32-D230-49B1-ABD4-853ECCF1633F}"/>
              </a:ext>
            </a:extLst>
          </p:cNvPr>
          <p:cNvSpPr>
            <a:spLocks noGrp="1"/>
          </p:cNvSpPr>
          <p:nvPr>
            <p:ph type="sldNum" sz="quarter" idx="12"/>
          </p:nvPr>
        </p:nvSpPr>
        <p:spPr/>
        <p:txBody>
          <a:bodyPr/>
          <a:lstStyle/>
          <a:p>
            <a:fld id="{9BCFF0B1-9848-4B88-AF39-37037D16CC9E}" type="slidenum">
              <a:rPr lang="tr-TR" smtClean="0"/>
              <a:t>‹#›</a:t>
            </a:fld>
            <a:endParaRPr lang="tr-TR"/>
          </a:p>
        </p:txBody>
      </p:sp>
    </p:spTree>
    <p:extLst>
      <p:ext uri="{BB962C8B-B14F-4D97-AF65-F5344CB8AC3E}">
        <p14:creationId xmlns:p14="http://schemas.microsoft.com/office/powerpoint/2010/main" val="240182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9CCC753-7A43-4378-902F-43AFBF4C5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E45FD43-819D-4CA5-A028-0901FA753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17D33C3-1DA2-41E4-9A3A-B8D605E71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9C7B1-1254-43A6-959A-CC78BEBAA878}" type="datetimeFigureOut">
              <a:rPr lang="tr-TR" smtClean="0"/>
              <a:t>3.12.2023</a:t>
            </a:fld>
            <a:endParaRPr lang="tr-TR"/>
          </a:p>
        </p:txBody>
      </p:sp>
      <p:sp>
        <p:nvSpPr>
          <p:cNvPr id="5" name="Alt Bilgi Yer Tutucusu 4">
            <a:extLst>
              <a:ext uri="{FF2B5EF4-FFF2-40B4-BE49-F238E27FC236}">
                <a16:creationId xmlns:a16="http://schemas.microsoft.com/office/drawing/2014/main" id="{67F6337D-E7C9-4541-9C59-F01A99C8D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873604D-552B-4124-8CB1-944768F80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FF0B1-9848-4B88-AF39-37037D16CC9E}" type="slidenum">
              <a:rPr lang="tr-TR" smtClean="0"/>
              <a:t>‹#›</a:t>
            </a:fld>
            <a:endParaRPr lang="tr-TR"/>
          </a:p>
        </p:txBody>
      </p:sp>
    </p:spTree>
    <p:extLst>
      <p:ext uri="{BB962C8B-B14F-4D97-AF65-F5344CB8AC3E}">
        <p14:creationId xmlns:p14="http://schemas.microsoft.com/office/powerpoint/2010/main" val="8438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0A69134-22A2-43B2-AF5A-32B7E67EAB86}"/>
              </a:ext>
            </a:extLst>
          </p:cNvPr>
          <p:cNvSpPr>
            <a:spLocks noGrp="1"/>
          </p:cNvSpPr>
          <p:nvPr>
            <p:ph type="ctrTitle"/>
          </p:nvPr>
        </p:nvSpPr>
        <p:spPr>
          <a:xfrm>
            <a:off x="838200" y="451381"/>
            <a:ext cx="10512552" cy="4066540"/>
          </a:xfrm>
        </p:spPr>
        <p:txBody>
          <a:bodyPr anchor="b">
            <a:normAutofit/>
          </a:bodyPr>
          <a:lstStyle/>
          <a:p>
            <a:pPr algn="l"/>
            <a:r>
              <a:rPr lang="tr-TR" sz="6600"/>
              <a:t>FARKLILIKLARA SAYGI DUYUYORUM</a:t>
            </a:r>
          </a:p>
        </p:txBody>
      </p:sp>
      <p:sp>
        <p:nvSpPr>
          <p:cNvPr id="3" name="Alt Başlık 2">
            <a:extLst>
              <a:ext uri="{FF2B5EF4-FFF2-40B4-BE49-F238E27FC236}">
                <a16:creationId xmlns:a16="http://schemas.microsoft.com/office/drawing/2014/main" id="{D2E40DD4-1E92-4EAC-B561-2B27A8D8B777}"/>
              </a:ext>
            </a:extLst>
          </p:cNvPr>
          <p:cNvSpPr>
            <a:spLocks noGrp="1"/>
          </p:cNvSpPr>
          <p:nvPr>
            <p:ph type="subTitle" idx="1"/>
          </p:nvPr>
        </p:nvSpPr>
        <p:spPr>
          <a:xfrm>
            <a:off x="838199" y="4983276"/>
            <a:ext cx="10512552" cy="1126680"/>
          </a:xfrm>
        </p:spPr>
        <p:txBody>
          <a:bodyPr>
            <a:normAutofit/>
          </a:bodyPr>
          <a:lstStyle/>
          <a:p>
            <a:pPr algn="l"/>
            <a:endParaRPr lang="tr-TR"/>
          </a:p>
        </p:txBody>
      </p:sp>
      <p:sp>
        <p:nvSpPr>
          <p:cNvPr id="58"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logo, yazı tipi, grafik içeren bir resim&#10;&#10;Açıklama otomatik olarak oluşturuldu">
            <a:extLst>
              <a:ext uri="{FF2B5EF4-FFF2-40B4-BE49-F238E27FC236}">
                <a16:creationId xmlns:a16="http://schemas.microsoft.com/office/drawing/2014/main" id="{6FC138CE-096C-50A3-F7B0-5FC1ECA0C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149985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CD82F8-89C8-4A3A-BEE3-4924BB570D8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A521189-522D-473A-BFD7-ACCD6275E3CC}"/>
              </a:ext>
            </a:extLst>
          </p:cNvPr>
          <p:cNvSpPr>
            <a:spLocks noGrp="1"/>
          </p:cNvSpPr>
          <p:nvPr>
            <p:ph idx="1"/>
          </p:nvPr>
        </p:nvSpPr>
        <p:spPr/>
        <p:txBody>
          <a:bodyPr/>
          <a:lstStyle/>
          <a:p>
            <a:r>
              <a:rPr lang="tr-TR" sz="3200" dirty="0">
                <a:solidFill>
                  <a:srgbClr val="262626"/>
                </a:solidFill>
                <a:effectLst/>
                <a:latin typeface="Helvetica" panose="020B0604020202020204" pitchFamily="34" charset="0"/>
                <a:ea typeface="Times New Roman" panose="02020603050405020304" pitchFamily="18" charset="0"/>
              </a:rPr>
              <a:t>Hayatımızda her zaman benzerliklerimiz ve farklılıklarımız ile çok daha güzel ve özel oluruz. Arkadaşlarımız arasında bu farklılık ve benzerliklerimize karşı bir ayrımcılık yapmamalıyız. Bunları her zaman doğal karşılamalı ve bununla yaşamalıyız.</a:t>
            </a:r>
            <a:endParaRPr lang="tr-TR" sz="3200" dirty="0">
              <a:effectLst/>
              <a:latin typeface="Times New Roman" panose="02020603050405020304" pitchFamily="18" charset="0"/>
              <a:ea typeface="Times New Roman" panose="02020603050405020304" pitchFamily="18" charset="0"/>
            </a:endParaRPr>
          </a:p>
          <a:p>
            <a:endParaRPr lang="tr-TR" dirty="0"/>
          </a:p>
        </p:txBody>
      </p:sp>
      <p:pic>
        <p:nvPicPr>
          <p:cNvPr id="4" name="Resim 3" descr="metin, logo, yazı tipi, grafik içeren bir resim&#10;&#10;Açıklama otomatik olarak oluşturuldu">
            <a:extLst>
              <a:ext uri="{FF2B5EF4-FFF2-40B4-BE49-F238E27FC236}">
                <a16:creationId xmlns:a16="http://schemas.microsoft.com/office/drawing/2014/main" id="{215C6CFE-E2FF-2E14-0651-BDB42DC48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184820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FD507D-0DCE-4206-B729-ABE7136EBB88}"/>
              </a:ext>
            </a:extLst>
          </p:cNvPr>
          <p:cNvSpPr>
            <a:spLocks noGrp="1"/>
          </p:cNvSpPr>
          <p:nvPr>
            <p:ph type="title"/>
          </p:nvPr>
        </p:nvSpPr>
        <p:spPr>
          <a:xfrm>
            <a:off x="4965430" y="629268"/>
            <a:ext cx="6586491" cy="1286160"/>
          </a:xfrm>
        </p:spPr>
        <p:txBody>
          <a:bodyPr anchor="b">
            <a:normAutofit/>
          </a:bodyPr>
          <a:lstStyle/>
          <a:p>
            <a:endParaRPr lang="tr-TR"/>
          </a:p>
        </p:txBody>
      </p:sp>
      <p:sp>
        <p:nvSpPr>
          <p:cNvPr id="3" name="İçerik Yer Tutucusu 2">
            <a:extLst>
              <a:ext uri="{FF2B5EF4-FFF2-40B4-BE49-F238E27FC236}">
                <a16:creationId xmlns:a16="http://schemas.microsoft.com/office/drawing/2014/main" id="{A842E203-916B-49C1-86CB-0FA2475D1A5B}"/>
              </a:ext>
            </a:extLst>
          </p:cNvPr>
          <p:cNvSpPr>
            <a:spLocks noGrp="1"/>
          </p:cNvSpPr>
          <p:nvPr>
            <p:ph idx="1"/>
          </p:nvPr>
        </p:nvSpPr>
        <p:spPr>
          <a:xfrm>
            <a:off x="4965431" y="2438400"/>
            <a:ext cx="6586489" cy="3785419"/>
          </a:xfrm>
        </p:spPr>
        <p:txBody>
          <a:bodyPr>
            <a:normAutofit/>
          </a:bodyPr>
          <a:lstStyle/>
          <a:p>
            <a:r>
              <a:rPr lang="tr-TR" sz="2000">
                <a:effectLst/>
                <a:latin typeface="Helvetica" panose="020B0604020202020204" pitchFamily="34" charset="0"/>
                <a:ea typeface="Calibri" panose="020F0502020204030204" pitchFamily="34" charset="0"/>
              </a:rPr>
              <a:t> Farklılıklarımız arasında özellikle parmak izi çok önemlidir. Çünkü her insanın parmak izi tamamen farklıdır. Yani her insanın kendine özgü ve özel parmak izi bulunur. Peki parmak izi nedir? Gelin hep beraber bunun ne anlama geldiğini öğrenelim</a:t>
            </a:r>
            <a:endParaRPr lang="tr-TR" sz="2000"/>
          </a:p>
        </p:txBody>
      </p:sp>
      <p:pic>
        <p:nvPicPr>
          <p:cNvPr id="11" name="Picture 4" descr="El freni tutan">
            <a:extLst>
              <a:ext uri="{FF2B5EF4-FFF2-40B4-BE49-F238E27FC236}">
                <a16:creationId xmlns:a16="http://schemas.microsoft.com/office/drawing/2014/main" id="{529979C7-20E0-4A3B-8C99-06967616244C}"/>
              </a:ext>
            </a:extLst>
          </p:cNvPr>
          <p:cNvPicPr>
            <a:picLocks noChangeAspect="1"/>
          </p:cNvPicPr>
          <p:nvPr/>
        </p:nvPicPr>
        <p:blipFill rotWithShape="1">
          <a:blip r:embed="rId2"/>
          <a:srcRect l="23404" r="31477" b="-1"/>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E5C4B"/>
            </a:solidFill>
          </a:ln>
        </p:spPr>
        <p:style>
          <a:lnRef idx="1">
            <a:schemeClr val="accent1"/>
          </a:lnRef>
          <a:fillRef idx="0">
            <a:schemeClr val="accent1"/>
          </a:fillRef>
          <a:effectRef idx="0">
            <a:schemeClr val="accent1"/>
          </a:effectRef>
          <a:fontRef idx="minor">
            <a:schemeClr val="tx1"/>
          </a:fontRef>
        </p:style>
      </p:cxnSp>
      <p:pic>
        <p:nvPicPr>
          <p:cNvPr id="4" name="Resim 3" descr="metin, logo, yazı tipi, grafik içeren bir resim&#10;&#10;Açıklama otomatik olarak oluşturuldu">
            <a:extLst>
              <a:ext uri="{FF2B5EF4-FFF2-40B4-BE49-F238E27FC236}">
                <a16:creationId xmlns:a16="http://schemas.microsoft.com/office/drawing/2014/main" id="{684D30C1-7C09-C87D-27DF-FFE9399BBA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19750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79AE29-D86F-4B71-983E-B5FF2D50C1CB}"/>
              </a:ext>
            </a:extLst>
          </p:cNvPr>
          <p:cNvSpPr>
            <a:spLocks noGrp="1"/>
          </p:cNvSpPr>
          <p:nvPr>
            <p:ph type="title"/>
          </p:nvPr>
        </p:nvSpPr>
        <p:spPr>
          <a:xfrm>
            <a:off x="4965430" y="629268"/>
            <a:ext cx="6586491" cy="1286160"/>
          </a:xfrm>
        </p:spPr>
        <p:txBody>
          <a:bodyPr anchor="b">
            <a:normAutofit/>
          </a:bodyPr>
          <a:lstStyle/>
          <a:p>
            <a:endParaRPr lang="tr-TR"/>
          </a:p>
        </p:txBody>
      </p:sp>
      <p:sp>
        <p:nvSpPr>
          <p:cNvPr id="3" name="İçerik Yer Tutucusu 2">
            <a:extLst>
              <a:ext uri="{FF2B5EF4-FFF2-40B4-BE49-F238E27FC236}">
                <a16:creationId xmlns:a16="http://schemas.microsoft.com/office/drawing/2014/main" id="{ACBA6E25-4016-4305-B8EA-DE5EF8F7543D}"/>
              </a:ext>
            </a:extLst>
          </p:cNvPr>
          <p:cNvSpPr>
            <a:spLocks noGrp="1"/>
          </p:cNvSpPr>
          <p:nvPr>
            <p:ph idx="1"/>
          </p:nvPr>
        </p:nvSpPr>
        <p:spPr>
          <a:xfrm>
            <a:off x="4965431" y="2438400"/>
            <a:ext cx="6586489" cy="3785419"/>
          </a:xfrm>
        </p:spPr>
        <p:txBody>
          <a:bodyPr>
            <a:normAutofit/>
          </a:bodyPr>
          <a:lstStyle/>
          <a:p>
            <a:r>
              <a:rPr lang="tr-TR" sz="2000" b="1">
                <a:effectLst/>
                <a:latin typeface="Arial" panose="020B0604020202020204" pitchFamily="34" charset="0"/>
                <a:ea typeface="Calibri" panose="020F0502020204030204" pitchFamily="34" charset="0"/>
                <a:cs typeface="Times New Roman" panose="02020603050405020304" pitchFamily="18" charset="0"/>
              </a:rPr>
              <a:t>Parmak izi:</a:t>
            </a:r>
            <a:r>
              <a:rPr lang="tr-TR" sz="2000">
                <a:effectLst/>
                <a:latin typeface="Helvetica" panose="020B0604020202020204" pitchFamily="34" charset="0"/>
                <a:ea typeface="Calibri" panose="020F0502020204030204" pitchFamily="34" charset="0"/>
                <a:cs typeface="Times New Roman" panose="02020603050405020304" pitchFamily="18" charset="0"/>
              </a:rPr>
              <a:t> Parmak uçlarımızda desenler bulunur. Ve bu desenler tamamen bize aittir. Hatta ikizlerin bile parmak izleri farklıdır. Bu izler parmak uçlarımızda hayatımız boyunca aynı şekilde kalır. Yani parmak uçlarımızda bulunan bu desenlere parmak izi denmektedir.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p>
            <a:endParaRPr lang="tr-TR" sz="2000"/>
          </a:p>
        </p:txBody>
      </p:sp>
      <p:pic>
        <p:nvPicPr>
          <p:cNvPr id="5" name="Picture 4" descr="Siyah beyaz parmak izi">
            <a:extLst>
              <a:ext uri="{FF2B5EF4-FFF2-40B4-BE49-F238E27FC236}">
                <a16:creationId xmlns:a16="http://schemas.microsoft.com/office/drawing/2014/main" id="{868C2199-AE10-455B-A929-3E4D3B527A37}"/>
              </a:ext>
            </a:extLst>
          </p:cNvPr>
          <p:cNvPicPr>
            <a:picLocks noChangeAspect="1"/>
          </p:cNvPicPr>
          <p:nvPr/>
        </p:nvPicPr>
        <p:blipFill rotWithShape="1">
          <a:blip r:embed="rId2"/>
          <a:srcRect l="25672" r="2920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87A0"/>
            </a:solidFill>
          </a:ln>
        </p:spPr>
        <p:style>
          <a:lnRef idx="1">
            <a:schemeClr val="accent1"/>
          </a:lnRef>
          <a:fillRef idx="0">
            <a:schemeClr val="accent1"/>
          </a:fillRef>
          <a:effectRef idx="0">
            <a:schemeClr val="accent1"/>
          </a:effectRef>
          <a:fontRef idx="minor">
            <a:schemeClr val="tx1"/>
          </a:fontRef>
        </p:style>
      </p:cxnSp>
      <p:pic>
        <p:nvPicPr>
          <p:cNvPr id="4" name="Resim 3" descr="metin, logo, yazı tipi, grafik içeren bir resim&#10;&#10;Açıklama otomatik olarak oluşturuldu">
            <a:extLst>
              <a:ext uri="{FF2B5EF4-FFF2-40B4-BE49-F238E27FC236}">
                <a16:creationId xmlns:a16="http://schemas.microsoft.com/office/drawing/2014/main" id="{9C374ACB-F532-5E32-D8FE-680A238B8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164416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çık dergi yığını yığınları">
            <a:extLst>
              <a:ext uri="{FF2B5EF4-FFF2-40B4-BE49-F238E27FC236}">
                <a16:creationId xmlns:a16="http://schemas.microsoft.com/office/drawing/2014/main" id="{E1B31E68-2286-432F-BCDF-1B22B5CB9796}"/>
              </a:ext>
            </a:extLst>
          </p:cNvPr>
          <p:cNvPicPr>
            <a:picLocks noChangeAspect="1"/>
          </p:cNvPicPr>
          <p:nvPr/>
        </p:nvPicPr>
        <p:blipFill rotWithShape="1">
          <a:blip r:embed="rId2"/>
          <a:srcRect t="15730"/>
          <a:stretch/>
        </p:blipFill>
        <p:spPr>
          <a:xfrm>
            <a:off x="1" y="1"/>
            <a:ext cx="12192000" cy="6857999"/>
          </a:xfrm>
          <a:prstGeom prst="rect">
            <a:avLst/>
          </a:prstGeom>
        </p:spPr>
      </p:pic>
      <p:sp useBgFill="1">
        <p:nvSpPr>
          <p:cNvPr id="22" name="Freeform: Shape 2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C5A7103F-F38F-4B66-8FB5-A23924DCAC63}"/>
              </a:ext>
            </a:extLst>
          </p:cNvPr>
          <p:cNvSpPr>
            <a:spLocks noGrp="1"/>
          </p:cNvSpPr>
          <p:nvPr>
            <p:ph type="title"/>
          </p:nvPr>
        </p:nvSpPr>
        <p:spPr>
          <a:xfrm>
            <a:off x="1037809" y="1071350"/>
            <a:ext cx="4775162" cy="1339382"/>
          </a:xfrm>
        </p:spPr>
        <p:txBody>
          <a:bodyPr>
            <a:normAutofit/>
          </a:bodyPr>
          <a:lstStyle/>
          <a:p>
            <a:pPr algn="ctr"/>
            <a:endParaRPr lang="tr-TR" sz="3600"/>
          </a:p>
        </p:txBody>
      </p:sp>
      <p:sp>
        <p:nvSpPr>
          <p:cNvPr id="2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74E6515-B9F2-40D5-9AB7-CB58FC744537}"/>
              </a:ext>
            </a:extLst>
          </p:cNvPr>
          <p:cNvSpPr>
            <a:spLocks noGrp="1"/>
          </p:cNvSpPr>
          <p:nvPr>
            <p:ph idx="1"/>
          </p:nvPr>
        </p:nvSpPr>
        <p:spPr>
          <a:xfrm>
            <a:off x="1189319" y="2547257"/>
            <a:ext cx="4458446" cy="3109740"/>
          </a:xfrm>
        </p:spPr>
        <p:txBody>
          <a:bodyPr anchor="ctr">
            <a:normAutofit/>
          </a:bodyPr>
          <a:lstStyle/>
          <a:p>
            <a:r>
              <a:rPr lang="tr-TR" sz="2000">
                <a:effectLst/>
                <a:latin typeface="Helvetica" panose="020B0604020202020204" pitchFamily="34" charset="0"/>
                <a:ea typeface="Times New Roman" panose="02020603050405020304" pitchFamily="18" charset="0"/>
              </a:rPr>
              <a:t>Özellikle ilgi alanlarımız diğer arkadaşlarımızdan farklı olabilir. Mesela biz kitap okumayı çok severken bazı arkadaşlarımız spor yapmayı daha çok sevebilir. Arkadaşlarımız arasında ilgi alanlarımızı her zaman saygılı ve hoşgörülü olmalıyız. Aynı zamanda ilgi alanlarımıza karşı paylaşımcı olmalıyız ve arkadaşlarımızla beraber güzel bir vakit geçirmeliyiz.</a:t>
            </a:r>
            <a:endParaRPr lang="tr-TR" sz="2000">
              <a:effectLst/>
              <a:latin typeface="Times New Roman" panose="02020603050405020304" pitchFamily="18" charset="0"/>
              <a:ea typeface="Times New Roman" panose="02020603050405020304" pitchFamily="18" charset="0"/>
            </a:endParaRPr>
          </a:p>
          <a:p>
            <a:endParaRPr lang="tr-TR" sz="2000"/>
          </a:p>
        </p:txBody>
      </p:sp>
      <p:pic>
        <p:nvPicPr>
          <p:cNvPr id="4" name="Resim 3" descr="metin, logo, yazı tipi, grafik içeren bir resim&#10;&#10;Açıklama otomatik olarak oluşturuldu">
            <a:extLst>
              <a:ext uri="{FF2B5EF4-FFF2-40B4-BE49-F238E27FC236}">
                <a16:creationId xmlns:a16="http://schemas.microsoft.com/office/drawing/2014/main" id="{F6217332-F6F3-FEF7-745E-9B9EFAC1B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159972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186EC8-0909-4CE5-80D2-2CDEA7A0BB3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6922683-9971-4BCA-8358-C1F24F3DB251}"/>
              </a:ext>
            </a:extLst>
          </p:cNvPr>
          <p:cNvSpPr>
            <a:spLocks noGrp="1"/>
          </p:cNvSpPr>
          <p:nvPr>
            <p:ph idx="1"/>
          </p:nvPr>
        </p:nvSpPr>
        <p:spPr>
          <a:xfrm>
            <a:off x="838200" y="1690688"/>
            <a:ext cx="10515600" cy="4351338"/>
          </a:xfrm>
        </p:spPr>
        <p:txBody>
          <a:bodyPr/>
          <a:lstStyle/>
          <a:p>
            <a:r>
              <a:rPr lang="tr-TR" sz="3200" b="0" dirty="0">
                <a:solidFill>
                  <a:srgbClr val="262626"/>
                </a:solidFill>
                <a:effectLst/>
                <a:latin typeface="Arial" panose="020B0604020202020204" pitchFamily="34" charset="0"/>
                <a:ea typeface="Times New Roman" panose="02020603050405020304" pitchFamily="18" charset="0"/>
              </a:rPr>
              <a:t>Not</a:t>
            </a:r>
            <a:r>
              <a:rPr lang="tr-TR" sz="3200" dirty="0">
                <a:solidFill>
                  <a:srgbClr val="262626"/>
                </a:solidFill>
                <a:effectLst/>
                <a:latin typeface="Helvetica" panose="020B0604020202020204" pitchFamily="34" charset="0"/>
                <a:ea typeface="Times New Roman" panose="02020603050405020304" pitchFamily="18" charset="0"/>
              </a:rPr>
              <a:t>: Eğer farklılıklarımıza karşı hoşgörülü ve saygılı olmayan arkadaşlarımız var ise, onları kibar bir şekilde uyarmamız gerekir. Onlara farklılıklarımızdan bahsetmeliyiz ve bunların faydalarını anlatmalıyız. Ayrıca farklılıklarımızın doğal olduğunu onlara söylememiz gerekir.</a:t>
            </a:r>
            <a:endParaRPr lang="tr-TR" sz="3200" dirty="0">
              <a:effectLst/>
              <a:latin typeface="Times New Roman" panose="02020603050405020304" pitchFamily="18" charset="0"/>
              <a:ea typeface="Times New Roman" panose="02020603050405020304" pitchFamily="18" charset="0"/>
            </a:endParaRPr>
          </a:p>
          <a:p>
            <a:endParaRPr lang="tr-TR" dirty="0"/>
          </a:p>
        </p:txBody>
      </p:sp>
      <p:pic>
        <p:nvPicPr>
          <p:cNvPr id="4" name="Resim 3" descr="metin, logo, yazı tipi, grafik içeren bir resim&#10;&#10;Açıklama otomatik olarak oluşturuldu">
            <a:extLst>
              <a:ext uri="{FF2B5EF4-FFF2-40B4-BE49-F238E27FC236}">
                <a16:creationId xmlns:a16="http://schemas.microsoft.com/office/drawing/2014/main" id="{7F1C08E4-77AA-F7C2-E7C1-98E9673122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416905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ayır, gök, açık hava, spor içeren bir resim&#10;&#10;Açıklama otomatik olarak oluşturuldu">
            <a:extLst>
              <a:ext uri="{FF2B5EF4-FFF2-40B4-BE49-F238E27FC236}">
                <a16:creationId xmlns:a16="http://schemas.microsoft.com/office/drawing/2014/main" id="{75B6DFC2-A357-4A9C-9801-8E15E3C59251}"/>
              </a:ext>
            </a:extLst>
          </p:cNvPr>
          <p:cNvPicPr>
            <a:picLocks noChangeAspect="1"/>
          </p:cNvPicPr>
          <p:nvPr/>
        </p:nvPicPr>
        <p:blipFill rotWithShape="1">
          <a:blip r:embed="rId2">
            <a:extLst>
              <a:ext uri="{28A0092B-C50C-407E-A947-70E740481C1C}">
                <a14:useLocalDpi xmlns:a14="http://schemas.microsoft.com/office/drawing/2010/main" val="0"/>
              </a:ext>
            </a:extLst>
          </a:blip>
          <a:srcRect b="17373"/>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30867E9-3EB4-446C-BFCC-4053E2964440}"/>
              </a:ext>
            </a:extLst>
          </p:cNvPr>
          <p:cNvSpPr>
            <a:spLocks noGrp="1"/>
          </p:cNvSpPr>
          <p:nvPr>
            <p:ph idx="1"/>
          </p:nvPr>
        </p:nvSpPr>
        <p:spPr>
          <a:xfrm>
            <a:off x="4654294" y="4777739"/>
            <a:ext cx="6897626" cy="1399223"/>
          </a:xfrm>
        </p:spPr>
        <p:txBody>
          <a:bodyPr anchor="ctr">
            <a:normAutofit/>
          </a:bodyPr>
          <a:lstStyle/>
          <a:p>
            <a:pPr>
              <a:spcBef>
                <a:spcPts val="2250"/>
              </a:spcBef>
            </a:pPr>
            <a:r>
              <a:rPr lang="tr-TR" sz="2200">
                <a:effectLst/>
                <a:latin typeface="Helvetica" panose="020B0604020202020204" pitchFamily="34" charset="0"/>
                <a:ea typeface="Times New Roman" panose="02020603050405020304" pitchFamily="18" charset="0"/>
              </a:rPr>
              <a:t> Hepimizin farklı yanları vardır ve bu yanlarımız bize özeldir.</a:t>
            </a:r>
            <a:r>
              <a:rPr lang="tr-TR" sz="2200">
                <a:latin typeface="Times New Roman" panose="02020603050405020304" pitchFamily="18" charset="0"/>
                <a:ea typeface="Times New Roman" panose="02020603050405020304" pitchFamily="18" charset="0"/>
              </a:rPr>
              <a:t> </a:t>
            </a:r>
            <a:r>
              <a:rPr lang="tr-TR" sz="2200">
                <a:effectLst/>
                <a:latin typeface="Helvetica" panose="020B0604020202020204" pitchFamily="34" charset="0"/>
                <a:ea typeface="Calibri" panose="020F0502020204030204" pitchFamily="34" charset="0"/>
                <a:cs typeface="Times New Roman" panose="02020603050405020304" pitchFamily="18" charset="0"/>
              </a:rPr>
              <a:t>Bunlarla mutlu bir şekilde yaşamalıyız.</a:t>
            </a:r>
            <a:endParaRPr lang="tr-TR" sz="2200">
              <a:effectLst/>
              <a:latin typeface="Calibri" panose="020F0502020204030204" pitchFamily="34" charset="0"/>
              <a:ea typeface="Calibri" panose="020F0502020204030204" pitchFamily="34" charset="0"/>
              <a:cs typeface="Times New Roman" panose="02020603050405020304" pitchFamily="18" charset="0"/>
            </a:endParaRPr>
          </a:p>
          <a:p>
            <a:endParaRPr lang="tr-TR" sz="2200"/>
          </a:p>
        </p:txBody>
      </p:sp>
      <p:pic>
        <p:nvPicPr>
          <p:cNvPr id="2" name="Resim 1" descr="metin, logo, yazı tipi, grafik içeren bir resim&#10;&#10;Açıklama otomatik olarak oluşturuldu">
            <a:extLst>
              <a:ext uri="{FF2B5EF4-FFF2-40B4-BE49-F238E27FC236}">
                <a16:creationId xmlns:a16="http://schemas.microsoft.com/office/drawing/2014/main" id="{A3CBFD98-D4DC-8FBB-58FA-AD02BBA8F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303728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oyuncak bebek, oyuncak, küçük resim içeren bir resim&#10;&#10;Açıklama otomatik olarak oluşturuldu">
            <a:extLst>
              <a:ext uri="{FF2B5EF4-FFF2-40B4-BE49-F238E27FC236}">
                <a16:creationId xmlns:a16="http://schemas.microsoft.com/office/drawing/2014/main" id="{6A6C52FE-D160-4D3A-86C2-9F25EA32E4F9}"/>
              </a:ext>
            </a:extLst>
          </p:cNvPr>
          <p:cNvPicPr>
            <a:picLocks noChangeAspect="1"/>
          </p:cNvPicPr>
          <p:nvPr/>
        </p:nvPicPr>
        <p:blipFill rotWithShape="1">
          <a:blip r:embed="rId2">
            <a:extLst>
              <a:ext uri="{28A0092B-C50C-407E-A947-70E740481C1C}">
                <a14:useLocalDpi xmlns:a14="http://schemas.microsoft.com/office/drawing/2010/main" val="0"/>
              </a:ext>
            </a:extLst>
          </a:blip>
          <a:srcRect r="5437" b="-2"/>
          <a:stretch/>
        </p:blipFill>
        <p:spPr>
          <a:xfrm>
            <a:off x="841248" y="2516777"/>
            <a:ext cx="6236208" cy="3660185"/>
          </a:xfrm>
          <a:prstGeom prst="rect">
            <a:avLst/>
          </a:prstGeom>
        </p:spPr>
      </p:pic>
      <p:sp>
        <p:nvSpPr>
          <p:cNvPr id="3" name="İçerik Yer Tutucusu 2">
            <a:extLst>
              <a:ext uri="{FF2B5EF4-FFF2-40B4-BE49-F238E27FC236}">
                <a16:creationId xmlns:a16="http://schemas.microsoft.com/office/drawing/2014/main" id="{105F0E73-F3EB-46D6-B7E9-983CF39BA513}"/>
              </a:ext>
            </a:extLst>
          </p:cNvPr>
          <p:cNvSpPr>
            <a:spLocks noGrp="1"/>
          </p:cNvSpPr>
          <p:nvPr>
            <p:ph idx="1"/>
          </p:nvPr>
        </p:nvSpPr>
        <p:spPr>
          <a:xfrm>
            <a:off x="7546848" y="2516777"/>
            <a:ext cx="3803904" cy="3660185"/>
          </a:xfrm>
        </p:spPr>
        <p:txBody>
          <a:bodyPr anchor="ctr">
            <a:normAutofit/>
          </a:bodyPr>
          <a:lstStyle/>
          <a:p>
            <a:r>
              <a:rPr lang="tr-TR" sz="2200">
                <a:effectLst/>
                <a:latin typeface="Helvetica" panose="020B0604020202020204" pitchFamily="34" charset="0"/>
                <a:ea typeface="Calibri" panose="020F0502020204030204" pitchFamily="34" charset="0"/>
              </a:rPr>
              <a:t>Ailemiz içerisinde herkesin farklı özellikleri bulunur. Bunlar daha çok fiziksel özellikler olarak bilinir. Ancak aynı zamanda davranış açısından da değişik özelliklerimiz vardır. </a:t>
            </a:r>
            <a:endParaRPr lang="tr-TR" sz="2200"/>
          </a:p>
        </p:txBody>
      </p:sp>
      <p:pic>
        <p:nvPicPr>
          <p:cNvPr id="4" name="Resim 3" descr="metin, logo, yazı tipi, grafik içeren bir resim&#10;&#10;Açıklama otomatik olarak oluşturuldu">
            <a:extLst>
              <a:ext uri="{FF2B5EF4-FFF2-40B4-BE49-F238E27FC236}">
                <a16:creationId xmlns:a16="http://schemas.microsoft.com/office/drawing/2014/main" id="{1EA4C092-F812-94F3-53BB-3852AFBB2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81639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3ADD388-97E2-46FB-A7B6-5FAA7DEA135A}"/>
              </a:ext>
            </a:extLst>
          </p:cNvPr>
          <p:cNvSpPr>
            <a:spLocks noGrp="1"/>
          </p:cNvSpPr>
          <p:nvPr>
            <p:ph type="title"/>
          </p:nvPr>
        </p:nvSpPr>
        <p:spPr>
          <a:xfrm>
            <a:off x="838200" y="365125"/>
            <a:ext cx="5558489" cy="1325563"/>
          </a:xfrm>
        </p:spPr>
        <p:txBody>
          <a:bodyPr>
            <a:normAutofit/>
          </a:bodyPr>
          <a:lstStyle/>
          <a:p>
            <a:endParaRPr lang="tr-T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B4FCBEAD-AB7A-4F0D-A2A6-6CBC47EFAA67}"/>
              </a:ext>
            </a:extLst>
          </p:cNvPr>
          <p:cNvSpPr>
            <a:spLocks noGrp="1"/>
          </p:cNvSpPr>
          <p:nvPr>
            <p:ph idx="1"/>
          </p:nvPr>
        </p:nvSpPr>
        <p:spPr>
          <a:xfrm>
            <a:off x="838200" y="1825625"/>
            <a:ext cx="5558489" cy="4351338"/>
          </a:xfrm>
        </p:spPr>
        <p:txBody>
          <a:bodyPr>
            <a:normAutofit/>
          </a:bodyPr>
          <a:lstStyle/>
          <a:p>
            <a:r>
              <a:rPr lang="tr-TR">
                <a:effectLst/>
                <a:latin typeface="Helvetica" panose="020B0604020202020204" pitchFamily="34" charset="0"/>
                <a:ea typeface="Calibri" panose="020F0502020204030204" pitchFamily="34" charset="0"/>
              </a:rPr>
              <a:t>Bu özelliklerimiz bizleri diğer insanlardan farklı yapar. Şimdi farklı yanlarımızı inceleyelim ve bunların neler olduğuna bir bakalım</a:t>
            </a:r>
            <a:endParaRPr lang="tr-TR"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logo, yazı tipi, grafik içeren bir resim&#10;&#10;Açıklama otomatik olarak oluşturuldu">
            <a:extLst>
              <a:ext uri="{FF2B5EF4-FFF2-40B4-BE49-F238E27FC236}">
                <a16:creationId xmlns:a16="http://schemas.microsoft.com/office/drawing/2014/main" id="{E10DBEDA-4ED4-5C40-F553-208B95634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148425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C92EEE-54F7-49FF-8649-CFD65A3B0A15}"/>
              </a:ext>
            </a:extLst>
          </p:cNvPr>
          <p:cNvSpPr>
            <a:spLocks noGrp="1"/>
          </p:cNvSpPr>
          <p:nvPr>
            <p:ph type="title"/>
          </p:nvPr>
        </p:nvSpPr>
        <p:spPr>
          <a:xfrm>
            <a:off x="6417733" y="490537"/>
            <a:ext cx="5291663" cy="1628775"/>
          </a:xfrm>
        </p:spPr>
        <p:txBody>
          <a:bodyPr anchor="b">
            <a:normAutofit/>
          </a:bodyPr>
          <a:lstStyle/>
          <a:p>
            <a:endParaRPr lang="tr-TR" sz="4000"/>
          </a:p>
        </p:txBody>
      </p:sp>
      <p:pic>
        <p:nvPicPr>
          <p:cNvPr id="5" name="Picture 4" descr="Kahverengi gözlü çocuk">
            <a:extLst>
              <a:ext uri="{FF2B5EF4-FFF2-40B4-BE49-F238E27FC236}">
                <a16:creationId xmlns:a16="http://schemas.microsoft.com/office/drawing/2014/main" id="{F3EE493E-518A-4998-ADD1-64E096E5053D}"/>
              </a:ext>
            </a:extLst>
          </p:cNvPr>
          <p:cNvPicPr>
            <a:picLocks noChangeAspect="1"/>
          </p:cNvPicPr>
          <p:nvPr/>
        </p:nvPicPr>
        <p:blipFill rotWithShape="1">
          <a:blip r:embed="rId2"/>
          <a:srcRect l="28371" r="12281"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İçerik Yer Tutucusu 2">
            <a:extLst>
              <a:ext uri="{FF2B5EF4-FFF2-40B4-BE49-F238E27FC236}">
                <a16:creationId xmlns:a16="http://schemas.microsoft.com/office/drawing/2014/main" id="{EA6E7175-69ED-4497-91C3-A67C0AA7457F}"/>
              </a:ext>
            </a:extLst>
          </p:cNvPr>
          <p:cNvSpPr>
            <a:spLocks noGrp="1"/>
          </p:cNvSpPr>
          <p:nvPr>
            <p:ph idx="1"/>
          </p:nvPr>
        </p:nvSpPr>
        <p:spPr>
          <a:xfrm>
            <a:off x="6417734" y="2614612"/>
            <a:ext cx="5291663" cy="3752849"/>
          </a:xfrm>
        </p:spPr>
        <p:txBody>
          <a:bodyPr>
            <a:normAutofit/>
          </a:bodyPr>
          <a:lstStyle/>
          <a:p>
            <a:pPr>
              <a:spcBef>
                <a:spcPts val="2250"/>
              </a:spcBef>
            </a:pPr>
            <a:r>
              <a:rPr lang="tr-TR" sz="1500">
                <a:effectLst/>
                <a:latin typeface="Helvetica" panose="020B0604020202020204" pitchFamily="34" charset="0"/>
                <a:ea typeface="Times New Roman" panose="02020603050405020304" pitchFamily="18" charset="0"/>
              </a:rPr>
              <a:t> Fiziksel açıdan birçok farklılıklarımız bulunmaktadır. Şimdi bunları neler olduklarını bir inceleyelim.</a:t>
            </a:r>
            <a:endParaRPr lang="tr-TR" sz="1500">
              <a:effectLst/>
              <a:latin typeface="Times New Roman" panose="02020603050405020304" pitchFamily="18" charset="0"/>
              <a:ea typeface="Times New Roman" panose="02020603050405020304" pitchFamily="18" charset="0"/>
            </a:endParaRPr>
          </a:p>
          <a:p>
            <a:pPr>
              <a:spcBef>
                <a:spcPts val="2250"/>
              </a:spcBef>
            </a:pPr>
            <a:r>
              <a:rPr lang="tr-TR" sz="1500">
                <a:effectLst/>
                <a:latin typeface="Helvetica" panose="020B0604020202020204" pitchFamily="34" charset="0"/>
                <a:ea typeface="Times New Roman" panose="02020603050405020304" pitchFamily="18" charset="0"/>
              </a:rPr>
              <a:t> - Boyumuz</a:t>
            </a:r>
            <a:endParaRPr lang="tr-TR" sz="1500">
              <a:effectLst/>
              <a:latin typeface="Times New Roman" panose="02020603050405020304" pitchFamily="18" charset="0"/>
              <a:ea typeface="Times New Roman" panose="02020603050405020304" pitchFamily="18" charset="0"/>
            </a:endParaRPr>
          </a:p>
          <a:p>
            <a:pPr>
              <a:spcBef>
                <a:spcPts val="2250"/>
              </a:spcBef>
            </a:pPr>
            <a:r>
              <a:rPr lang="tr-TR" sz="1500">
                <a:effectLst/>
                <a:latin typeface="Helvetica" panose="020B0604020202020204" pitchFamily="34" charset="0"/>
                <a:ea typeface="Times New Roman" panose="02020603050405020304" pitchFamily="18" charset="0"/>
              </a:rPr>
              <a:t> - Kilomuz</a:t>
            </a:r>
            <a:endParaRPr lang="tr-TR" sz="1500">
              <a:effectLst/>
              <a:latin typeface="Times New Roman" panose="02020603050405020304" pitchFamily="18" charset="0"/>
              <a:ea typeface="Times New Roman" panose="02020603050405020304" pitchFamily="18" charset="0"/>
            </a:endParaRPr>
          </a:p>
          <a:p>
            <a:pPr>
              <a:spcBef>
                <a:spcPts val="2250"/>
              </a:spcBef>
            </a:pPr>
            <a:r>
              <a:rPr lang="tr-TR" sz="1500">
                <a:effectLst/>
                <a:latin typeface="Helvetica" panose="020B0604020202020204" pitchFamily="34" charset="0"/>
                <a:ea typeface="Times New Roman" panose="02020603050405020304" pitchFamily="18" charset="0"/>
              </a:rPr>
              <a:t> - Ten rengimiz</a:t>
            </a:r>
            <a:endParaRPr lang="tr-TR" sz="1500">
              <a:effectLst/>
              <a:latin typeface="Times New Roman" panose="02020603050405020304" pitchFamily="18" charset="0"/>
              <a:ea typeface="Times New Roman" panose="02020603050405020304" pitchFamily="18" charset="0"/>
            </a:endParaRPr>
          </a:p>
          <a:p>
            <a:pPr>
              <a:spcBef>
                <a:spcPts val="2250"/>
              </a:spcBef>
            </a:pPr>
            <a:r>
              <a:rPr lang="tr-TR" sz="1500">
                <a:effectLst/>
                <a:latin typeface="Helvetica" panose="020B0604020202020204" pitchFamily="34" charset="0"/>
                <a:ea typeface="Times New Roman" panose="02020603050405020304" pitchFamily="18" charset="0"/>
              </a:rPr>
              <a:t> - Cinsiyetimiz</a:t>
            </a:r>
            <a:endParaRPr lang="tr-TR" sz="1500">
              <a:effectLst/>
              <a:latin typeface="Times New Roman" panose="02020603050405020304" pitchFamily="18" charset="0"/>
              <a:ea typeface="Times New Roman" panose="02020603050405020304" pitchFamily="18" charset="0"/>
            </a:endParaRPr>
          </a:p>
          <a:p>
            <a:pPr>
              <a:spcBef>
                <a:spcPts val="2250"/>
              </a:spcBef>
            </a:pPr>
            <a:r>
              <a:rPr lang="tr-TR" sz="1500">
                <a:effectLst/>
                <a:latin typeface="Helvetica" panose="020B0604020202020204" pitchFamily="34" charset="0"/>
                <a:ea typeface="Times New Roman" panose="02020603050405020304" pitchFamily="18" charset="0"/>
              </a:rPr>
              <a:t> - Göz rengimiz</a:t>
            </a:r>
            <a:endParaRPr lang="tr-TR" sz="1500">
              <a:effectLst/>
              <a:latin typeface="Times New Roman" panose="02020603050405020304" pitchFamily="18" charset="0"/>
              <a:ea typeface="Times New Roman" panose="02020603050405020304" pitchFamily="18" charset="0"/>
            </a:endParaRPr>
          </a:p>
          <a:p>
            <a:pPr>
              <a:spcBef>
                <a:spcPts val="2250"/>
              </a:spcBef>
            </a:pPr>
            <a:r>
              <a:rPr lang="tr-TR" sz="1500">
                <a:effectLst/>
                <a:latin typeface="Helvetica" panose="020B0604020202020204" pitchFamily="34" charset="0"/>
                <a:ea typeface="Times New Roman" panose="02020603050405020304" pitchFamily="18" charset="0"/>
              </a:rPr>
              <a:t> - Saçlarımız</a:t>
            </a:r>
            <a:endParaRPr lang="tr-TR" sz="1500">
              <a:effectLst/>
              <a:latin typeface="Times New Roman" panose="02020603050405020304" pitchFamily="18" charset="0"/>
              <a:ea typeface="Times New Roman" panose="02020603050405020304" pitchFamily="18" charset="0"/>
            </a:endParaRPr>
          </a:p>
          <a:p>
            <a:endParaRPr lang="tr-TR" sz="1500"/>
          </a:p>
        </p:txBody>
      </p:sp>
      <p:pic>
        <p:nvPicPr>
          <p:cNvPr id="4" name="Resim 3" descr="metin, logo, yazı tipi, grafik içeren bir resim&#10;&#10;Açıklama otomatik olarak oluşturuldu">
            <a:extLst>
              <a:ext uri="{FF2B5EF4-FFF2-40B4-BE49-F238E27FC236}">
                <a16:creationId xmlns:a16="http://schemas.microsoft.com/office/drawing/2014/main" id="{3E895334-2029-53FF-459A-147707946C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367812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06B752A-3201-4421-BA95-FA2D924D288E}"/>
              </a:ext>
            </a:extLst>
          </p:cNvPr>
          <p:cNvSpPr>
            <a:spLocks noGrp="1"/>
          </p:cNvSpPr>
          <p:nvPr>
            <p:ph type="title"/>
          </p:nvPr>
        </p:nvSpPr>
        <p:spPr>
          <a:xfrm>
            <a:off x="6739128" y="638089"/>
            <a:ext cx="4818888" cy="1476801"/>
          </a:xfrm>
        </p:spPr>
        <p:txBody>
          <a:bodyPr anchor="b">
            <a:normAutofit/>
          </a:bodyPr>
          <a:lstStyle/>
          <a:p>
            <a:endParaRPr lang="tr-TR" sz="5400"/>
          </a:p>
        </p:txBody>
      </p:sp>
      <p:pic>
        <p:nvPicPr>
          <p:cNvPr id="5" name="Resim 4" descr="kişi, çocuk, oturma, poz içeren bir resim&#10;&#10;Açıklama otomatik olarak oluşturuldu">
            <a:extLst>
              <a:ext uri="{FF2B5EF4-FFF2-40B4-BE49-F238E27FC236}">
                <a16:creationId xmlns:a16="http://schemas.microsoft.com/office/drawing/2014/main" id="{EE5E1DF4-2F80-4D18-B41C-D1ECC980647C}"/>
              </a:ext>
            </a:extLst>
          </p:cNvPr>
          <p:cNvPicPr>
            <a:picLocks noChangeAspect="1"/>
          </p:cNvPicPr>
          <p:nvPr/>
        </p:nvPicPr>
        <p:blipFill rotWithShape="1">
          <a:blip r:embed="rId2">
            <a:extLst>
              <a:ext uri="{28A0092B-C50C-407E-A947-70E740481C1C}">
                <a14:useLocalDpi xmlns:a14="http://schemas.microsoft.com/office/drawing/2010/main" val="0"/>
              </a:ext>
            </a:extLst>
          </a:blip>
          <a:srcRect t="6702" b="18521"/>
          <a:stretch/>
        </p:blipFill>
        <p:spPr>
          <a:xfrm>
            <a:off x="630936" y="2408487"/>
            <a:ext cx="5458968" cy="3107410"/>
          </a:xfrm>
          <a:prstGeom prst="rect">
            <a:avLst/>
          </a:prstGeom>
        </p:spPr>
      </p:pic>
      <p:sp>
        <p:nvSpPr>
          <p:cNvPr id="2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92A3EDB-1F81-4A5F-AFA1-1515C2F66DDC}"/>
              </a:ext>
            </a:extLst>
          </p:cNvPr>
          <p:cNvSpPr>
            <a:spLocks noGrp="1"/>
          </p:cNvSpPr>
          <p:nvPr>
            <p:ph idx="1"/>
          </p:nvPr>
        </p:nvSpPr>
        <p:spPr>
          <a:xfrm>
            <a:off x="6739128" y="2664886"/>
            <a:ext cx="4818888" cy="3550789"/>
          </a:xfrm>
        </p:spPr>
        <p:txBody>
          <a:bodyPr anchor="t">
            <a:normAutofit/>
          </a:bodyPr>
          <a:lstStyle/>
          <a:p>
            <a:r>
              <a:rPr lang="tr-TR" sz="2200">
                <a:effectLst/>
                <a:latin typeface="Helvetica" panose="020B0604020202020204" pitchFamily="34" charset="0"/>
                <a:ea typeface="Times New Roman" panose="02020603050405020304" pitchFamily="18" charset="0"/>
              </a:rPr>
              <a:t> Yukarıda saydığımız farklılıklarımız fiziksel özelliklerimiz olarak bilinmektedir. Bu özellikler insandan insana değişir. Mesela bazı insanlar kısa boylu olur bazı insanlarda ise uzun boylu olur. Ayrıca bazı insanlar kilolu olurken bazı insanlar ise zayıftır.</a:t>
            </a:r>
            <a:endParaRPr lang="tr-TR" sz="2200">
              <a:effectLst/>
              <a:latin typeface="Times New Roman" panose="02020603050405020304" pitchFamily="18" charset="0"/>
              <a:ea typeface="Times New Roman" panose="02020603050405020304" pitchFamily="18" charset="0"/>
            </a:endParaRPr>
          </a:p>
          <a:p>
            <a:endParaRPr lang="tr-TR" sz="2200"/>
          </a:p>
        </p:txBody>
      </p:sp>
      <p:pic>
        <p:nvPicPr>
          <p:cNvPr id="4" name="Resim 3" descr="metin, logo, yazı tipi, grafik içeren bir resim&#10;&#10;Açıklama otomatik olarak oluşturuldu">
            <a:extLst>
              <a:ext uri="{FF2B5EF4-FFF2-40B4-BE49-F238E27FC236}">
                <a16:creationId xmlns:a16="http://schemas.microsoft.com/office/drawing/2014/main" id="{A29D8565-6A70-8A59-AFC4-236F4FABC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147507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3C542D-F8C7-4134-A902-D7F29153F413}"/>
              </a:ext>
            </a:extLst>
          </p:cNvPr>
          <p:cNvSpPr>
            <a:spLocks noGrp="1"/>
          </p:cNvSpPr>
          <p:nvPr>
            <p:ph type="title"/>
          </p:nvPr>
        </p:nvSpPr>
        <p:spPr>
          <a:xfrm>
            <a:off x="4965430" y="629268"/>
            <a:ext cx="6586491" cy="1286160"/>
          </a:xfrm>
        </p:spPr>
        <p:txBody>
          <a:bodyPr anchor="b">
            <a:normAutofit/>
          </a:bodyPr>
          <a:lstStyle/>
          <a:p>
            <a:endParaRPr lang="tr-TR"/>
          </a:p>
        </p:txBody>
      </p:sp>
      <p:sp>
        <p:nvSpPr>
          <p:cNvPr id="3" name="İçerik Yer Tutucusu 2">
            <a:extLst>
              <a:ext uri="{FF2B5EF4-FFF2-40B4-BE49-F238E27FC236}">
                <a16:creationId xmlns:a16="http://schemas.microsoft.com/office/drawing/2014/main" id="{A7AB44CB-5BBD-4AFD-93D4-B64C3E6F8474}"/>
              </a:ext>
            </a:extLst>
          </p:cNvPr>
          <p:cNvSpPr>
            <a:spLocks noGrp="1"/>
          </p:cNvSpPr>
          <p:nvPr>
            <p:ph idx="1"/>
          </p:nvPr>
        </p:nvSpPr>
        <p:spPr>
          <a:xfrm>
            <a:off x="4965431" y="2438400"/>
            <a:ext cx="6586489" cy="3785419"/>
          </a:xfrm>
        </p:spPr>
        <p:txBody>
          <a:bodyPr>
            <a:normAutofit/>
          </a:bodyPr>
          <a:lstStyle/>
          <a:p>
            <a:pPr>
              <a:spcBef>
                <a:spcPts val="2250"/>
              </a:spcBef>
            </a:pPr>
            <a:r>
              <a:rPr lang="tr-TR" sz="1400">
                <a:effectLst/>
                <a:latin typeface="Helvetica" panose="020B0604020202020204" pitchFamily="34" charset="0"/>
                <a:ea typeface="Times New Roman" panose="02020603050405020304" pitchFamily="18" charset="0"/>
              </a:rPr>
              <a:t>Öğrencilerin de birbiri arasında birçok farkı bulunmaktadır. Şimdi okula gittiğimiz zaman arkadaşlarımız arasında ne gibi farklılıklarımız olduğunu inceleyelim.</a:t>
            </a:r>
            <a:endParaRPr lang="tr-TR" sz="1400">
              <a:effectLst/>
              <a:latin typeface="Times New Roman" panose="02020603050405020304" pitchFamily="18" charset="0"/>
              <a:ea typeface="Times New Roman" panose="02020603050405020304" pitchFamily="18" charset="0"/>
            </a:endParaRPr>
          </a:p>
          <a:p>
            <a:pPr>
              <a:spcBef>
                <a:spcPts val="2250"/>
              </a:spcBef>
            </a:pPr>
            <a:r>
              <a:rPr lang="tr-TR" sz="1400">
                <a:effectLst/>
                <a:latin typeface="Helvetica" panose="020B0604020202020204" pitchFamily="34" charset="0"/>
                <a:ea typeface="Times New Roman" panose="02020603050405020304" pitchFamily="18" charset="0"/>
              </a:rPr>
              <a:t> - Fiziksel özelliklerimiz</a:t>
            </a:r>
            <a:endParaRPr lang="tr-TR" sz="1400">
              <a:effectLst/>
              <a:latin typeface="Times New Roman" panose="02020603050405020304" pitchFamily="18" charset="0"/>
              <a:ea typeface="Times New Roman" panose="02020603050405020304" pitchFamily="18" charset="0"/>
            </a:endParaRPr>
          </a:p>
          <a:p>
            <a:pPr>
              <a:spcBef>
                <a:spcPts val="2250"/>
              </a:spcBef>
            </a:pPr>
            <a:r>
              <a:rPr lang="tr-TR" sz="1400">
                <a:effectLst/>
                <a:latin typeface="Helvetica" panose="020B0604020202020204" pitchFamily="34" charset="0"/>
                <a:ea typeface="Times New Roman" panose="02020603050405020304" pitchFamily="18" charset="0"/>
              </a:rPr>
              <a:t> - Kişilik özelliklerimiz</a:t>
            </a:r>
            <a:endParaRPr lang="tr-TR" sz="1400">
              <a:effectLst/>
              <a:latin typeface="Times New Roman" panose="02020603050405020304" pitchFamily="18" charset="0"/>
              <a:ea typeface="Times New Roman" panose="02020603050405020304" pitchFamily="18" charset="0"/>
            </a:endParaRPr>
          </a:p>
          <a:p>
            <a:pPr>
              <a:spcBef>
                <a:spcPts val="2250"/>
              </a:spcBef>
            </a:pPr>
            <a:r>
              <a:rPr lang="tr-TR" sz="1400">
                <a:effectLst/>
                <a:latin typeface="Helvetica" panose="020B0604020202020204" pitchFamily="34" charset="0"/>
                <a:ea typeface="Times New Roman" panose="02020603050405020304" pitchFamily="18" charset="0"/>
              </a:rPr>
              <a:t> - Öğrenme biçimlerimiz</a:t>
            </a:r>
            <a:endParaRPr lang="tr-TR" sz="1400">
              <a:effectLst/>
              <a:latin typeface="Times New Roman" panose="02020603050405020304" pitchFamily="18" charset="0"/>
              <a:ea typeface="Times New Roman" panose="02020603050405020304" pitchFamily="18" charset="0"/>
            </a:endParaRPr>
          </a:p>
          <a:p>
            <a:pPr>
              <a:spcBef>
                <a:spcPts val="2250"/>
              </a:spcBef>
            </a:pPr>
            <a:r>
              <a:rPr lang="tr-TR" sz="1400">
                <a:effectLst/>
                <a:latin typeface="Helvetica" panose="020B0604020202020204" pitchFamily="34" charset="0"/>
                <a:ea typeface="Times New Roman" panose="02020603050405020304" pitchFamily="18" charset="0"/>
              </a:rPr>
              <a:t> - İlgi alanlarımız</a:t>
            </a:r>
            <a:endParaRPr lang="tr-TR" sz="1400">
              <a:effectLst/>
              <a:latin typeface="Times New Roman" panose="02020603050405020304" pitchFamily="18" charset="0"/>
              <a:ea typeface="Times New Roman" panose="02020603050405020304" pitchFamily="18" charset="0"/>
            </a:endParaRPr>
          </a:p>
          <a:p>
            <a:pPr>
              <a:spcBef>
                <a:spcPts val="2250"/>
              </a:spcBef>
            </a:pPr>
            <a:r>
              <a:rPr lang="tr-TR" sz="1400">
                <a:effectLst/>
                <a:latin typeface="Helvetica" panose="020B0604020202020204" pitchFamily="34" charset="0"/>
                <a:ea typeface="Times New Roman" panose="02020603050405020304" pitchFamily="18" charset="0"/>
              </a:rPr>
              <a:t> - Duygu ve düşüncelerimiz</a:t>
            </a:r>
            <a:endParaRPr lang="tr-TR" sz="1400">
              <a:effectLst/>
              <a:latin typeface="Times New Roman" panose="02020603050405020304" pitchFamily="18" charset="0"/>
              <a:ea typeface="Times New Roman" panose="02020603050405020304" pitchFamily="18" charset="0"/>
            </a:endParaRPr>
          </a:p>
          <a:p>
            <a:pPr>
              <a:spcBef>
                <a:spcPts val="2250"/>
              </a:spcBef>
            </a:pPr>
            <a:r>
              <a:rPr lang="tr-TR" sz="1400">
                <a:effectLst/>
                <a:latin typeface="Helvetica" panose="020B0604020202020204" pitchFamily="34" charset="0"/>
                <a:ea typeface="Times New Roman" panose="02020603050405020304" pitchFamily="18" charset="0"/>
              </a:rPr>
              <a:t> - Zeka ve yeteneklerimiz</a:t>
            </a:r>
            <a:endParaRPr lang="tr-TR" sz="1400">
              <a:effectLst/>
              <a:latin typeface="Times New Roman" panose="02020603050405020304" pitchFamily="18" charset="0"/>
              <a:ea typeface="Times New Roman" panose="02020603050405020304" pitchFamily="18" charset="0"/>
            </a:endParaRPr>
          </a:p>
          <a:p>
            <a:endParaRPr lang="tr-TR" sz="1400"/>
          </a:p>
        </p:txBody>
      </p:sp>
      <p:pic>
        <p:nvPicPr>
          <p:cNvPr id="36" name="Picture 4">
            <a:extLst>
              <a:ext uri="{FF2B5EF4-FFF2-40B4-BE49-F238E27FC236}">
                <a16:creationId xmlns:a16="http://schemas.microsoft.com/office/drawing/2014/main" id="{A14EB2FF-C309-4929-BCAC-A216096E10DD}"/>
              </a:ext>
            </a:extLst>
          </p:cNvPr>
          <p:cNvPicPr>
            <a:picLocks noChangeAspect="1"/>
          </p:cNvPicPr>
          <p:nvPr/>
        </p:nvPicPr>
        <p:blipFill rotWithShape="1">
          <a:blip r:embed="rId2"/>
          <a:srcRect l="43239" r="18739"/>
          <a:stretch/>
        </p:blipFill>
        <p:spPr>
          <a:xfrm>
            <a:off x="20" y="10"/>
            <a:ext cx="4635571" cy="6857990"/>
          </a:xfrm>
          <a:prstGeom prst="rect">
            <a:avLst/>
          </a:prstGeom>
          <a:effectLst/>
        </p:spPr>
      </p:pic>
      <p:cxnSp>
        <p:nvCxnSpPr>
          <p:cNvPr id="3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CE89"/>
            </a:solidFill>
          </a:ln>
        </p:spPr>
        <p:style>
          <a:lnRef idx="1">
            <a:schemeClr val="accent1"/>
          </a:lnRef>
          <a:fillRef idx="0">
            <a:schemeClr val="accent1"/>
          </a:fillRef>
          <a:effectRef idx="0">
            <a:schemeClr val="accent1"/>
          </a:effectRef>
          <a:fontRef idx="minor">
            <a:schemeClr val="tx1"/>
          </a:fontRef>
        </p:style>
      </p:cxnSp>
      <p:pic>
        <p:nvPicPr>
          <p:cNvPr id="4" name="Resim 3" descr="metin, logo, yazı tipi, grafik içeren bir resim&#10;&#10;Açıklama otomatik olarak oluşturuldu">
            <a:extLst>
              <a:ext uri="{FF2B5EF4-FFF2-40B4-BE49-F238E27FC236}">
                <a16:creationId xmlns:a16="http://schemas.microsoft.com/office/drawing/2014/main" id="{2724ADBF-3918-F82C-7DE6-9991636AB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296165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CFDD9FA-CE07-468A-A3D8-63B880A4637E}"/>
              </a:ext>
            </a:extLst>
          </p:cNvPr>
          <p:cNvSpPr>
            <a:spLocks noGrp="1"/>
          </p:cNvSpPr>
          <p:nvPr>
            <p:ph type="title"/>
          </p:nvPr>
        </p:nvSpPr>
        <p:spPr>
          <a:xfrm>
            <a:off x="838201" y="365125"/>
            <a:ext cx="5251316" cy="1807305"/>
          </a:xfrm>
        </p:spPr>
        <p:txBody>
          <a:bodyPr>
            <a:normAutofit/>
          </a:bodyPr>
          <a:lstStyle/>
          <a:p>
            <a:endParaRPr lang="tr-TR" dirty="0"/>
          </a:p>
        </p:txBody>
      </p:sp>
      <p:sp>
        <p:nvSpPr>
          <p:cNvPr id="3" name="İçerik Yer Tutucusu 2">
            <a:extLst>
              <a:ext uri="{FF2B5EF4-FFF2-40B4-BE49-F238E27FC236}">
                <a16:creationId xmlns:a16="http://schemas.microsoft.com/office/drawing/2014/main" id="{23823345-8059-4B1C-8B39-B676120A6AC7}"/>
              </a:ext>
            </a:extLst>
          </p:cNvPr>
          <p:cNvSpPr>
            <a:spLocks noGrp="1"/>
          </p:cNvSpPr>
          <p:nvPr>
            <p:ph idx="1"/>
          </p:nvPr>
        </p:nvSpPr>
        <p:spPr>
          <a:xfrm>
            <a:off x="838200" y="2333297"/>
            <a:ext cx="4619621" cy="3843666"/>
          </a:xfrm>
        </p:spPr>
        <p:txBody>
          <a:bodyPr>
            <a:normAutofit/>
          </a:bodyPr>
          <a:lstStyle/>
          <a:p>
            <a:pPr>
              <a:spcBef>
                <a:spcPts val="2250"/>
              </a:spcBef>
            </a:pPr>
            <a:r>
              <a:rPr lang="tr-TR" sz="1700">
                <a:effectLst/>
                <a:latin typeface="Helvetica" panose="020B0604020202020204" pitchFamily="34" charset="0"/>
                <a:ea typeface="Times New Roman" panose="02020603050405020304" pitchFamily="18" charset="0"/>
                <a:cs typeface="Helvetica" panose="020B0604020202020204" pitchFamily="34" charset="0"/>
              </a:rPr>
              <a:t>Bütün bu özelliklerimiz diğer arkadaşlarımızdan farklı olabilir. Aynı zamanda arkadaşlarımızın bu özellikleri de bizden farklıdır. Mesela arkadaşlarımızın şu şekilde bazı özellikleri olabilir;</a:t>
            </a:r>
          </a:p>
          <a:p>
            <a:pPr>
              <a:spcBef>
                <a:spcPts val="2250"/>
              </a:spcBef>
            </a:pPr>
            <a:r>
              <a:rPr lang="tr-TR" sz="1700">
                <a:effectLst/>
                <a:latin typeface="Helvetica" panose="020B0604020202020204" pitchFamily="34" charset="0"/>
                <a:ea typeface="Times New Roman" panose="02020603050405020304" pitchFamily="18" charset="0"/>
                <a:cs typeface="Helvetica" panose="020B0604020202020204" pitchFamily="34" charset="0"/>
              </a:rPr>
              <a:t> - Koyu veya açık tenli olabilir.</a:t>
            </a:r>
          </a:p>
          <a:p>
            <a:pPr>
              <a:spcBef>
                <a:spcPts val="2250"/>
              </a:spcBef>
            </a:pPr>
            <a:r>
              <a:rPr lang="tr-TR" sz="1700">
                <a:effectLst/>
                <a:latin typeface="Helvetica" panose="020B0604020202020204" pitchFamily="34" charset="0"/>
                <a:ea typeface="Times New Roman" panose="02020603050405020304" pitchFamily="18" charset="0"/>
                <a:cs typeface="Helvetica" panose="020B0604020202020204" pitchFamily="34" charset="0"/>
              </a:rPr>
              <a:t> - Zayıf ya da şişman olabilir.</a:t>
            </a:r>
          </a:p>
          <a:p>
            <a:pPr>
              <a:spcBef>
                <a:spcPts val="2250"/>
              </a:spcBef>
            </a:pPr>
            <a:r>
              <a:rPr lang="tr-TR" sz="1700">
                <a:effectLst/>
                <a:latin typeface="Helvetica" panose="020B0604020202020204" pitchFamily="34" charset="0"/>
                <a:ea typeface="Times New Roman" panose="02020603050405020304" pitchFamily="18" charset="0"/>
                <a:cs typeface="Helvetica" panose="020B0604020202020204" pitchFamily="34" charset="0"/>
              </a:rPr>
              <a:t> - Gözlüklü ya da gözlüksüz olabilir.</a:t>
            </a:r>
          </a:p>
          <a:p>
            <a:pPr>
              <a:spcBef>
                <a:spcPts val="2250"/>
              </a:spcBef>
            </a:pPr>
            <a:r>
              <a:rPr lang="tr-TR" sz="1700">
                <a:effectLst/>
                <a:latin typeface="Helvetica" panose="020B0604020202020204" pitchFamily="34" charset="0"/>
                <a:ea typeface="Times New Roman" panose="02020603050405020304" pitchFamily="18" charset="0"/>
                <a:cs typeface="Helvetica" panose="020B0604020202020204" pitchFamily="34" charset="0"/>
              </a:rPr>
              <a:t> - Tekerlekli sandalyede olabilir.</a:t>
            </a:r>
          </a:p>
          <a:p>
            <a:endParaRPr lang="tr-TR" sz="1700">
              <a:latin typeface="Helvetica" panose="020B0604020202020204" pitchFamily="34" charset="0"/>
              <a:cs typeface="Helvetica" panose="020B0604020202020204" pitchFamily="34" charset="0"/>
            </a:endParaRPr>
          </a:p>
        </p:txBody>
      </p:sp>
      <p:pic>
        <p:nvPicPr>
          <p:cNvPr id="5" name="Resim 4" descr="açık hava, ağaç, yol, kız içeren bir resim&#10;&#10;Açıklama otomatik olarak oluşturuldu">
            <a:extLst>
              <a:ext uri="{FF2B5EF4-FFF2-40B4-BE49-F238E27FC236}">
                <a16:creationId xmlns:a16="http://schemas.microsoft.com/office/drawing/2014/main" id="{DCBB688D-3633-489B-B96A-65BDA7CADE7A}"/>
              </a:ext>
            </a:extLst>
          </p:cNvPr>
          <p:cNvPicPr>
            <a:picLocks noChangeAspect="1"/>
          </p:cNvPicPr>
          <p:nvPr/>
        </p:nvPicPr>
        <p:blipFill rotWithShape="1">
          <a:blip r:embed="rId2">
            <a:extLst>
              <a:ext uri="{28A0092B-C50C-407E-A947-70E740481C1C}">
                <a14:useLocalDpi xmlns:a14="http://schemas.microsoft.com/office/drawing/2010/main" val="0"/>
              </a:ext>
            </a:extLst>
          </a:blip>
          <a:srcRect b="16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Resim 3" descr="metin, logo, yazı tipi, grafik içeren bir resim&#10;&#10;Açıklama otomatik olarak oluşturuldu">
            <a:extLst>
              <a:ext uri="{FF2B5EF4-FFF2-40B4-BE49-F238E27FC236}">
                <a16:creationId xmlns:a16="http://schemas.microsoft.com/office/drawing/2014/main" id="{7C8F06A7-F0AC-D5BE-F54F-695CD7A31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329715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436EF2-2568-44B1-85A5-143DAE4B6A3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7DF6D45-3CDE-45C3-A636-ABB4DA5D8B6B}"/>
              </a:ext>
            </a:extLst>
          </p:cNvPr>
          <p:cNvSpPr>
            <a:spLocks noGrp="1"/>
          </p:cNvSpPr>
          <p:nvPr>
            <p:ph idx="1"/>
          </p:nvPr>
        </p:nvSpPr>
        <p:spPr/>
        <p:txBody>
          <a:bodyPr>
            <a:normAutofit/>
          </a:bodyPr>
          <a:lstStyle/>
          <a:p>
            <a:r>
              <a:rPr lang="tr-TR" dirty="0">
                <a:solidFill>
                  <a:srgbClr val="262626"/>
                </a:solidFill>
                <a:effectLst/>
                <a:latin typeface="Helvetica" panose="020B0604020202020204" pitchFamily="34" charset="0"/>
                <a:ea typeface="Calibri" panose="020F0502020204030204" pitchFamily="34" charset="0"/>
              </a:rPr>
              <a:t>Hepimizin bu gibi daha birçok değişik özelliği bulunmaktadır. Burada önemli olan kesinlikle birbirimizin farklılıklarına saygı duymamızdır. Her zaman ve mutlaka farklılıklara karşı hoşgörülü ve saygılı olmamız gerekmektedir. Arkadaşlarımızı fiziksel ya da diğer özellikleri nedeniyle incitmemeli ve onları kırmamalıyız.</a:t>
            </a:r>
            <a:endParaRPr lang="tr-TR" sz="4000" dirty="0"/>
          </a:p>
        </p:txBody>
      </p:sp>
      <p:pic>
        <p:nvPicPr>
          <p:cNvPr id="4" name="Resim 3" descr="metin, logo, yazı tipi, grafik içeren bir resim&#10;&#10;Açıklama otomatik olarak oluşturuldu">
            <a:extLst>
              <a:ext uri="{FF2B5EF4-FFF2-40B4-BE49-F238E27FC236}">
                <a16:creationId xmlns:a16="http://schemas.microsoft.com/office/drawing/2014/main" id="{3344CB2C-CA4C-72F4-E02E-8A477BC46B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192858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86F892-694D-4B93-BC76-2C628DDDBA5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3499025-D96B-4066-82F7-AB9A318EA2E1}"/>
              </a:ext>
            </a:extLst>
          </p:cNvPr>
          <p:cNvSpPr>
            <a:spLocks noGrp="1"/>
          </p:cNvSpPr>
          <p:nvPr>
            <p:ph idx="1"/>
          </p:nvPr>
        </p:nvSpPr>
        <p:spPr/>
        <p:txBody>
          <a:bodyPr/>
          <a:lstStyle/>
          <a:p>
            <a:r>
              <a:rPr lang="tr-TR" dirty="0">
                <a:solidFill>
                  <a:srgbClr val="262626"/>
                </a:solidFill>
                <a:effectLst/>
                <a:latin typeface="Helvetica" panose="020B0604020202020204" pitchFamily="34" charset="0"/>
                <a:ea typeface="Calibri" panose="020F0502020204030204" pitchFamily="34" charset="0"/>
                <a:cs typeface="Times New Roman" panose="02020603050405020304" pitchFamily="18" charset="0"/>
              </a:rPr>
              <a:t>Ayrıca farklılıklarımız bizi özel ve eşsiz yapar. Bu sebepten dolayı hem benzerliklerini hem de farklılıklarımızı doğal karşılamalıyız. Mesela bizim futbol oynamaya ya da diğer spor dallarını yapmaya özel izlediğimiz olabilir. Aynı zamanda mesela biz çok daha hızlı koşabiliriz. Ya da arkadaşlarınız çok daha hızlı koşabilir. Belki de biz arkadaşlarımızdan daha hızlı düşünüyor ya da daha hızlı yazıyor olabiliriz.</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descr="metin, logo, yazı tipi, grafik içeren bir resim&#10;&#10;Açıklama otomatik olarak oluşturuldu">
            <a:extLst>
              <a:ext uri="{FF2B5EF4-FFF2-40B4-BE49-F238E27FC236}">
                <a16:creationId xmlns:a16="http://schemas.microsoft.com/office/drawing/2014/main" id="{4308D025-5C56-FDAE-4B16-4AAD070B42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79648"/>
            <a:ext cx="1561514" cy="878352"/>
          </a:xfrm>
          <a:prstGeom prst="rect">
            <a:avLst/>
          </a:prstGeom>
        </p:spPr>
      </p:pic>
    </p:spTree>
    <p:extLst>
      <p:ext uri="{BB962C8B-B14F-4D97-AF65-F5344CB8AC3E}">
        <p14:creationId xmlns:p14="http://schemas.microsoft.com/office/powerpoint/2010/main" val="57460316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543</Words>
  <Application>Microsoft Office PowerPoint</Application>
  <PresentationFormat>Geniş ekran</PresentationFormat>
  <Paragraphs>31</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Calibri Light</vt:lpstr>
      <vt:lpstr>Helvetica</vt:lpstr>
      <vt:lpstr>Times New Roman</vt:lpstr>
      <vt:lpstr>Office Teması</vt:lpstr>
      <vt:lpstr>FARKLILIKLARA SAYGI DUYUYORUM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FARKLILIKLARA SAYGI DUYUYORUM</dc:title>
  <dc:creator>Mehmet Tayyip Erdoğan</dc:creator>
  <cp:lastModifiedBy>Mehmet Tayyip Erdoğan</cp:lastModifiedBy>
  <cp:revision>4</cp:revision>
  <dcterms:created xsi:type="dcterms:W3CDTF">2022-02-08T04:59:01Z</dcterms:created>
  <dcterms:modified xsi:type="dcterms:W3CDTF">2023-12-03T18:56:36Z</dcterms:modified>
</cp:coreProperties>
</file>